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0" r:id="rId2"/>
    <p:sldMasterId id="2147483692" r:id="rId3"/>
    <p:sldMasterId id="2147483668" r:id="rId4"/>
    <p:sldMasterId id="2147483659" r:id="rId5"/>
  </p:sldMasterIdLst>
  <p:notesMasterIdLst>
    <p:notesMasterId r:id="rId42"/>
  </p:notesMasterIdLst>
  <p:handoutMasterIdLst>
    <p:handoutMasterId r:id="rId43"/>
  </p:handoutMasterIdLst>
  <p:sldIdLst>
    <p:sldId id="352" r:id="rId6"/>
    <p:sldId id="343" r:id="rId7"/>
    <p:sldId id="354" r:id="rId8"/>
    <p:sldId id="400" r:id="rId9"/>
    <p:sldId id="407" r:id="rId10"/>
    <p:sldId id="408" r:id="rId11"/>
    <p:sldId id="409" r:id="rId12"/>
    <p:sldId id="404" r:id="rId13"/>
    <p:sldId id="403" r:id="rId14"/>
    <p:sldId id="410" r:id="rId15"/>
    <p:sldId id="411" r:id="rId16"/>
    <p:sldId id="402" r:id="rId17"/>
    <p:sldId id="412" r:id="rId18"/>
    <p:sldId id="429" r:id="rId19"/>
    <p:sldId id="433" r:id="rId20"/>
    <p:sldId id="430" r:id="rId21"/>
    <p:sldId id="413" r:id="rId22"/>
    <p:sldId id="397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3" r:id="rId32"/>
    <p:sldId id="422" r:id="rId33"/>
    <p:sldId id="424" r:id="rId34"/>
    <p:sldId id="432" r:id="rId35"/>
    <p:sldId id="427" r:id="rId36"/>
    <p:sldId id="428" r:id="rId37"/>
    <p:sldId id="398" r:id="rId38"/>
    <p:sldId id="431" r:id="rId39"/>
    <p:sldId id="405" r:id="rId40"/>
    <p:sldId id="399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637"/>
    <a:srgbClr val="DC3A20"/>
    <a:srgbClr val="0C2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1"/>
    <p:restoredTop sz="80773" autoAdjust="0"/>
  </p:normalViewPr>
  <p:slideViewPr>
    <p:cSldViewPr>
      <p:cViewPr varScale="1">
        <p:scale>
          <a:sx n="146" d="100"/>
          <a:sy n="146" d="100"/>
        </p:scale>
        <p:origin x="2232" y="176"/>
      </p:cViewPr>
      <p:guideLst>
        <p:guide orient="horz" pos="981"/>
        <p:guide pos="24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98"/>
    </p:cViewPr>
  </p:sorterViewPr>
  <p:notesViewPr>
    <p:cSldViewPr showGuides="1">
      <p:cViewPr varScale="1">
        <p:scale>
          <a:sx n="76" d="100"/>
          <a:sy n="76" d="100"/>
        </p:scale>
        <p:origin x="372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37158F-F192-44AF-9AD2-F8C865E6D8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A6FEF-F060-4222-A578-FB0EFBE6EE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C968B-2B00-49DE-B2C0-494F3A5CFBDF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4B5D1-4961-47A9-BD4E-F6DC8DA2B8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B214D-FEAC-4E06-983E-6E958E20A7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EF8CA-0AD6-4429-B0C0-F94C2293E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807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A087C-CEA0-43E1-8C71-1F3B6CD1BC47}" type="datetimeFigureOut">
              <a:rPr lang="en-US" smtClean="0"/>
              <a:pPr/>
              <a:t>10/22/19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A2A76-3002-404D-AD43-39DEE36636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5498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568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431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4579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8731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611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098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10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16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606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9655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3098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202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462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067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099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229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0733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302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15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995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44337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247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497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8158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8677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11443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699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800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189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67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9820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8378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760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4143830"/>
            <a:ext cx="5010365" cy="5633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4707154"/>
            <a:ext cx="5010365" cy="106915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Name Surname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1" y="1980446"/>
            <a:ext cx="457984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Build your A-Team</a:t>
            </a:r>
          </a:p>
          <a:p>
            <a:r>
              <a:rPr lang="en-US" sz="3000" dirty="0">
                <a:solidFill>
                  <a:schemeClr val="tx2"/>
                </a:solidFill>
              </a:rPr>
              <a:t>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76059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6359"/>
            <a:ext cx="6096000" cy="566738"/>
          </a:xfrm>
        </p:spPr>
        <p:txBody>
          <a:bodyPr anchor="t" anchorCtr="0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8846" y="184264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97500"/>
            <a:ext cx="6096000" cy="75332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228527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09091" cy="1143000"/>
          </a:xfrm>
        </p:spPr>
        <p:txBody>
          <a:bodyPr anchor="t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417640"/>
            <a:ext cx="4709002" cy="2607827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UNI_SUND_LOGO_WHITE_0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6027353"/>
            <a:ext cx="1952367" cy="545331"/>
          </a:xfrm>
          <a:prstGeom prst="rect">
            <a:avLst/>
          </a:prstGeom>
        </p:spPr>
      </p:pic>
      <p:pic>
        <p:nvPicPr>
          <p:cNvPr id="11" name="Picture 10" descr="HEFCE logo 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378580"/>
            <a:ext cx="1952367" cy="6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61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354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8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05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812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01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761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090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39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3429000"/>
            <a:ext cx="5010365" cy="5633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272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624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24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83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8261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4316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045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0600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5958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0984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552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2302510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7438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369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0658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0662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938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53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288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6433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0985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4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412_UOS_APPRENTICESHIPS_POWERPOINT_0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09091" cy="1143000"/>
          </a:xfrm>
        </p:spPr>
        <p:txBody>
          <a:bodyPr anchor="t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17639"/>
            <a:ext cx="5562600" cy="4344301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Build your A-Team with Higher and Degree Apprenticeships</a:t>
            </a:r>
          </a:p>
        </p:txBody>
      </p:sp>
      <p:pic>
        <p:nvPicPr>
          <p:cNvPr id="14" name="Picture 13" descr="UNI_SUND_LOGO_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4" y="345490"/>
            <a:ext cx="1563987" cy="4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850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6422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5449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5230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0073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319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 hasCustomPrompt="1"/>
          </p:nvPr>
        </p:nvSpPr>
        <p:spPr>
          <a:xfrm>
            <a:off x="349151" y="1714501"/>
            <a:ext cx="4545211" cy="1523494"/>
          </a:xfrm>
        </p:spPr>
        <p:txBody>
          <a:bodyPr lIns="0" tIns="0" rIns="0" bIns="0"/>
          <a:lstStyle>
            <a:lvl1pPr>
              <a:defRPr sz="4950" b="0" i="0">
                <a:solidFill>
                  <a:srgbClr val="002060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Click to add title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22" r="44295"/>
          <a:stretch/>
        </p:blipFill>
        <p:spPr>
          <a:xfrm>
            <a:off x="5509578" y="-120"/>
            <a:ext cx="3634422" cy="6878902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49151" y="3822531"/>
            <a:ext cx="4329113" cy="311624"/>
          </a:xfrm>
        </p:spPr>
        <p:txBody>
          <a:bodyPr/>
          <a:lstStyle>
            <a:lvl1pPr>
              <a:defRPr sz="2025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25" y="5829302"/>
            <a:ext cx="1457325" cy="9443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6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40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78" y="2000252"/>
            <a:ext cx="7087172" cy="531471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6" y="1420161"/>
            <a:ext cx="4543425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101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41" y="1085853"/>
            <a:ext cx="7697161" cy="577214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6" y="1420161"/>
            <a:ext cx="4543425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240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9"/>
            <a:ext cx="9144572" cy="685757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0026" y="285753"/>
            <a:ext cx="5529263" cy="1325165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200026" y="1714502"/>
            <a:ext cx="5529263" cy="2062103"/>
          </a:xfrm>
        </p:spPr>
        <p:txBody>
          <a:bodyPr/>
          <a:lstStyle/>
          <a:p>
            <a:pPr lvl="0"/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8" y="5829302"/>
            <a:ext cx="1457325" cy="944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39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358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52" y="429"/>
            <a:ext cx="9144572" cy="6857572"/>
          </a:xfrm>
          <a:prstGeom prst="rect">
            <a:avLst/>
          </a:prstGeom>
        </p:spPr>
      </p:pic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1420161"/>
            <a:ext cx="2743200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6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23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22272490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1420161"/>
            <a:ext cx="2743200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0724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1629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68D1-7C32-4B02-9D71-FCD440A1C5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08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726843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90756" y="5877272"/>
            <a:ext cx="3173132" cy="660156"/>
            <a:chOff x="390756" y="5949280"/>
            <a:chExt cx="3461164" cy="7200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294" y="5949280"/>
              <a:ext cx="1481626" cy="72008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56" y="6064417"/>
              <a:ext cx="1659296" cy="432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0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525763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15408"/>
            <a:ext cx="4974450" cy="4310757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15408"/>
            <a:ext cx="3008313" cy="431075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1186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image" Target="../media/image6.jpe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23441" cy="1143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40"/>
            <a:ext cx="8092300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5562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Build your A-Team with Higher and Degree Apprenticeships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19963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rgbClr val="151A36"/>
                </a:solidFill>
              </a:defRPr>
            </a:lvl1pPr>
          </a:lstStyle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UNI_SUND_LOGO_RGB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4" y="345490"/>
            <a:ext cx="1563987" cy="4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1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E7C40-014B-4CF9-9EEF-27CA43E9B72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80512" cy="6957392"/>
          </a:xfrm>
          <a:prstGeom prst="rect">
            <a:avLst/>
          </a:prstGeom>
          <a:solidFill>
            <a:srgbClr val="0C27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852936"/>
            <a:ext cx="8715095" cy="490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57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ED22B-9B4A-4DC1-802E-7037AA5ACAF6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543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CC7C7-7DB7-439B-BBC7-14FF98D24B1D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0808" y="23866"/>
            <a:ext cx="16257016" cy="914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2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30"/>
            <a:ext cx="9144572" cy="6857572"/>
          </a:xfrm>
          <a:prstGeom prst="rect">
            <a:avLst/>
          </a:prstGeom>
        </p:spPr>
      </p:pic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5559" y="1885950"/>
            <a:ext cx="4545211" cy="41242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Text here</a:t>
            </a:r>
            <a:endParaRPr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0756" y="6030088"/>
            <a:ext cx="2669076" cy="488233"/>
            <a:chOff x="611560" y="5369024"/>
            <a:chExt cx="6883509" cy="125914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86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 sz="5625">
          <a:solidFill>
            <a:srgbClr val="002060"/>
          </a:solidFill>
          <a:latin typeface="+mn-lt"/>
          <a:ea typeface="+mn-ea"/>
          <a:cs typeface="+mn-cs"/>
        </a:defRPr>
      </a:lvl1pPr>
      <a:lvl2pPr marL="257169">
        <a:defRPr>
          <a:latin typeface="+mn-lt"/>
          <a:ea typeface="+mn-ea"/>
          <a:cs typeface="+mn-cs"/>
        </a:defRPr>
      </a:lvl2pPr>
      <a:lvl3pPr marL="514337">
        <a:defRPr>
          <a:latin typeface="+mn-lt"/>
          <a:ea typeface="+mn-ea"/>
          <a:cs typeface="+mn-cs"/>
        </a:defRPr>
      </a:lvl3pPr>
      <a:lvl4pPr marL="771506">
        <a:defRPr>
          <a:latin typeface="+mn-lt"/>
          <a:ea typeface="+mn-ea"/>
          <a:cs typeface="+mn-cs"/>
        </a:defRPr>
      </a:lvl4pPr>
      <a:lvl5pPr marL="1028674">
        <a:defRPr>
          <a:latin typeface="+mn-lt"/>
          <a:ea typeface="+mn-ea"/>
          <a:cs typeface="+mn-cs"/>
        </a:defRPr>
      </a:lvl5pPr>
      <a:lvl6pPr marL="1285843">
        <a:defRPr>
          <a:latin typeface="+mn-lt"/>
          <a:ea typeface="+mn-ea"/>
          <a:cs typeface="+mn-cs"/>
        </a:defRPr>
      </a:lvl6pPr>
      <a:lvl7pPr marL="1543011">
        <a:defRPr>
          <a:latin typeface="+mn-lt"/>
          <a:ea typeface="+mn-ea"/>
          <a:cs typeface="+mn-cs"/>
        </a:defRPr>
      </a:lvl7pPr>
      <a:lvl8pPr marL="1800180">
        <a:defRPr>
          <a:latin typeface="+mn-lt"/>
          <a:ea typeface="+mn-ea"/>
          <a:cs typeface="+mn-cs"/>
        </a:defRPr>
      </a:lvl8pPr>
      <a:lvl9pPr marL="205734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57169">
        <a:defRPr>
          <a:latin typeface="+mn-lt"/>
          <a:ea typeface="+mn-ea"/>
          <a:cs typeface="+mn-cs"/>
        </a:defRPr>
      </a:lvl2pPr>
      <a:lvl3pPr marL="514337">
        <a:defRPr>
          <a:latin typeface="+mn-lt"/>
          <a:ea typeface="+mn-ea"/>
          <a:cs typeface="+mn-cs"/>
        </a:defRPr>
      </a:lvl3pPr>
      <a:lvl4pPr marL="771506">
        <a:defRPr>
          <a:latin typeface="+mn-lt"/>
          <a:ea typeface="+mn-ea"/>
          <a:cs typeface="+mn-cs"/>
        </a:defRPr>
      </a:lvl4pPr>
      <a:lvl5pPr marL="1028674">
        <a:defRPr>
          <a:latin typeface="+mn-lt"/>
          <a:ea typeface="+mn-ea"/>
          <a:cs typeface="+mn-cs"/>
        </a:defRPr>
      </a:lvl5pPr>
      <a:lvl6pPr marL="1285843">
        <a:defRPr>
          <a:latin typeface="+mn-lt"/>
          <a:ea typeface="+mn-ea"/>
          <a:cs typeface="+mn-cs"/>
        </a:defRPr>
      </a:lvl6pPr>
      <a:lvl7pPr marL="1543011">
        <a:defRPr>
          <a:latin typeface="+mn-lt"/>
          <a:ea typeface="+mn-ea"/>
          <a:cs typeface="+mn-cs"/>
        </a:defRPr>
      </a:lvl7pPr>
      <a:lvl8pPr marL="1800180">
        <a:defRPr>
          <a:latin typeface="+mn-lt"/>
          <a:ea typeface="+mn-ea"/>
          <a:cs typeface="+mn-cs"/>
        </a:defRPr>
      </a:lvl8pPr>
      <a:lvl9pPr marL="205734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1.tiff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2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4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5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1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2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3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4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5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6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7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pyth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://www.sololearn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0.xml"/><Relationship Id="rId6" Type="http://schemas.openxmlformats.org/officeDocument/2006/relationships/hyperlink" Target="http://www.codeacademy.com/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15.png"/><Relationship Id="rId9" Type="http://schemas.openxmlformats.org/officeDocument/2006/relationships/hyperlink" Target="https://automatetheboringstuff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9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16.pn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10" Type="http://schemas.openxmlformats.org/officeDocument/2006/relationships/image" Target="../media/image31.tiff"/><Relationship Id="rId4" Type="http://schemas.openxmlformats.org/officeDocument/2006/relationships/image" Target="../media/image15.png"/><Relationship Id="rId9" Type="http://schemas.openxmlformats.org/officeDocument/2006/relationships/image" Target="../media/image3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08520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696" y="1124744"/>
            <a:ext cx="12097344" cy="68039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2225142"/>
            <a:ext cx="59766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GB" sz="4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&lt;/coding&gt;</a:t>
            </a: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r>
              <a:rPr lang="en-GB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Gavin McClary</a:t>
            </a:r>
          </a:p>
          <a:p>
            <a:pPr defTabSz="514350"/>
            <a:r>
              <a:rPr lang="en-GB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Senior Lecturer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690748"/>
            <a:ext cx="2768679" cy="722028"/>
          </a:xfrm>
          <a:prstGeom prst="rect">
            <a:avLst/>
          </a:prstGeom>
        </p:spPr>
      </p:pic>
      <p:pic>
        <p:nvPicPr>
          <p:cNvPr id="12" name="Picture 2" descr="Image result for sunderland university transparent png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588456"/>
            <a:ext cx="1812676" cy="84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D4C541-B475-4AC1-AC14-59215648B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963" y="2060848"/>
            <a:ext cx="2554229" cy="118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3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Desktop Software</a:t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35861" y="2673378"/>
            <a:ext cx="4150064" cy="3540223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C++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Microsoft Windows Operating System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Java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Official language for Android development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C#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Enterprise applications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1E190C-E40B-4EB6-A3B8-318CD8461E2F}"/>
              </a:ext>
            </a:extLst>
          </p:cNvPr>
          <p:cNvGrpSpPr/>
          <p:nvPr/>
        </p:nvGrpSpPr>
        <p:grpSpPr>
          <a:xfrm>
            <a:off x="393921" y="2701775"/>
            <a:ext cx="4009050" cy="2679290"/>
            <a:chOff x="393921" y="2200808"/>
            <a:chExt cx="4009050" cy="26792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EAE3B76-FEBF-4085-9AF2-ECD8DC35C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921" y="2200808"/>
              <a:ext cx="1959746" cy="12930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B1971AC-E71B-481F-A6B2-385605106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3226" y="2200808"/>
              <a:ext cx="1959745" cy="12930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500A19E-FAC2-4FC1-8A31-4D793E9D6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3921" y="3587071"/>
              <a:ext cx="1959745" cy="1293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30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Scientific Problems and Analysing Data</a:t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51920" y="2700376"/>
            <a:ext cx="4150064" cy="3540223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Python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Popular in Data Science, AI and Machine Learning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Also, widely taught in schools due to its readability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Can be used for web development and many more uses…</a:t>
            </a:r>
          </a:p>
          <a:p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4571D90-A9B5-462D-BC26-B09393798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695079"/>
            <a:ext cx="1959746" cy="129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5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320933" y="1738025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Why Python?</a:t>
            </a:r>
            <a:br>
              <a:rPr lang="en-GB" kern="0" dirty="0"/>
            </a:br>
            <a:br>
              <a:rPr lang="en-US" kern="0" dirty="0"/>
            </a:br>
            <a:endParaRPr lang="en-GB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2480-E64B-432E-9D7B-A4F5CF3DB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00ADE9-1679-4856-BD3C-0DC47C005F9C}"/>
              </a:ext>
            </a:extLst>
          </p:cNvPr>
          <p:cNvSpPr txBox="1">
            <a:spLocks/>
          </p:cNvSpPr>
          <p:nvPr/>
        </p:nvSpPr>
        <p:spPr>
          <a:xfrm>
            <a:off x="284734" y="2875301"/>
            <a:ext cx="4791322" cy="632875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000" kern="0" dirty="0">
                <a:solidFill>
                  <a:schemeClr val="bg1"/>
                </a:solidFill>
              </a:rPr>
              <a:t>As stated previously it is easy to read…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188C81-1DDA-4AEB-AD4F-120E9AB99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059" y="3801870"/>
            <a:ext cx="4870450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BF0583-9432-491C-BBC4-ACD04DECA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3805765"/>
            <a:ext cx="3505200" cy="1016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E6F4FF-F07A-4202-BA4D-3658F1F76B73}"/>
              </a:ext>
            </a:extLst>
          </p:cNvPr>
          <p:cNvSpPr txBox="1"/>
          <p:nvPr/>
        </p:nvSpPr>
        <p:spPr>
          <a:xfrm>
            <a:off x="395536" y="343253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B240A2-4171-4789-906B-6786C24016F6}"/>
              </a:ext>
            </a:extLst>
          </p:cNvPr>
          <p:cNvSpPr txBox="1"/>
          <p:nvPr/>
        </p:nvSpPr>
        <p:spPr>
          <a:xfrm>
            <a:off x="3963330" y="343253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03718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320933" y="1738025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Shall we get started?</a:t>
            </a:r>
            <a:endParaRPr lang="en-GB" kern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D3D370-B032-48B6-94F5-16D3F98265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7" t="8487" r="1876"/>
          <a:stretch/>
        </p:blipFill>
        <p:spPr>
          <a:xfrm>
            <a:off x="1657914" y="2343276"/>
            <a:ext cx="5828171" cy="33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36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1B9D-AFD2-364B-82F6-BA24D372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don’t have a University of Sunderland login…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CCA52-F1EE-C141-A5DF-8453C1D67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7624" y="2348880"/>
            <a:ext cx="7396311" cy="1661993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User Name: </a:t>
            </a:r>
            <a:r>
              <a:rPr lang="en-US" sz="3600" dirty="0">
                <a:solidFill>
                  <a:schemeClr val="tx1"/>
                </a:solidFill>
              </a:rPr>
              <a:t>cx2gue</a:t>
            </a:r>
          </a:p>
          <a:p>
            <a:endParaRPr lang="en-US" sz="3600" b="1" dirty="0">
              <a:solidFill>
                <a:schemeClr val="tx1"/>
              </a:solidFill>
            </a:endParaRPr>
          </a:p>
          <a:p>
            <a:r>
              <a:rPr lang="en-US" sz="3600" b="1" dirty="0">
                <a:solidFill>
                  <a:schemeClr val="tx1"/>
                </a:solidFill>
              </a:rPr>
              <a:t>Password: </a:t>
            </a:r>
            <a:r>
              <a:rPr lang="en-US" sz="3600" dirty="0">
                <a:solidFill>
                  <a:schemeClr val="tx1"/>
                </a:solidFill>
              </a:rPr>
              <a:t>FOTLogin19</a:t>
            </a:r>
          </a:p>
        </p:txBody>
      </p:sp>
    </p:spTree>
    <p:extLst>
      <p:ext uri="{BB962C8B-B14F-4D97-AF65-F5344CB8AC3E}">
        <p14:creationId xmlns:p14="http://schemas.microsoft.com/office/powerpoint/2010/main" val="2457498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1B9D-AFD2-364B-82F6-BA24D372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don’t have Python installed use this…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CCA52-F1EE-C141-A5DF-8453C1D67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7624" y="2348880"/>
            <a:ext cx="7396311" cy="830997"/>
          </a:xfrm>
        </p:spPr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</a:rPr>
              <a:t>https://repl.it</a:t>
            </a:r>
          </a:p>
        </p:txBody>
      </p:sp>
    </p:spTree>
    <p:extLst>
      <p:ext uri="{BB962C8B-B14F-4D97-AF65-F5344CB8AC3E}">
        <p14:creationId xmlns:p14="http://schemas.microsoft.com/office/powerpoint/2010/main" val="4272909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38358" y="-86329"/>
            <a:ext cx="9390877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81200A-9DC6-0C4E-9B6A-152E4242A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494011"/>
            <a:ext cx="8365728" cy="37703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F78CAA-552F-4D48-A309-B4A78ACD78B7}"/>
              </a:ext>
            </a:extLst>
          </p:cNvPr>
          <p:cNvSpPr/>
          <p:nvPr/>
        </p:nvSpPr>
        <p:spPr>
          <a:xfrm>
            <a:off x="1979712" y="2276872"/>
            <a:ext cx="3096344" cy="2880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AAB0D7-0151-DC4F-98B1-E812415F4AFE}"/>
              </a:ext>
            </a:extLst>
          </p:cNvPr>
          <p:cNvSpPr/>
          <p:nvPr/>
        </p:nvSpPr>
        <p:spPr>
          <a:xfrm>
            <a:off x="5339386" y="1844824"/>
            <a:ext cx="2256949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9CFA5-6622-B541-94AC-365AC9D391CB}"/>
              </a:ext>
            </a:extLst>
          </p:cNvPr>
          <p:cNvSpPr txBox="1"/>
          <p:nvPr/>
        </p:nvSpPr>
        <p:spPr>
          <a:xfrm>
            <a:off x="5787159" y="2937766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where we will type our commands. Pressing enter will give results of command.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9B1754-4F63-7E42-A225-86740A133274}"/>
              </a:ext>
            </a:extLst>
          </p:cNvPr>
          <p:cNvCxnSpPr/>
          <p:nvPr/>
        </p:nvCxnSpPr>
        <p:spPr>
          <a:xfrm flipH="1" flipV="1">
            <a:off x="5652120" y="2484611"/>
            <a:ext cx="815740" cy="4735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76F24D4-6E06-7A4F-B4A7-C84B8D73671C}"/>
              </a:ext>
            </a:extLst>
          </p:cNvPr>
          <p:cNvSpPr txBox="1"/>
          <p:nvPr/>
        </p:nvSpPr>
        <p:spPr>
          <a:xfrm>
            <a:off x="2295420" y="2779041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where we will create programs with more than one line of code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45E7DD-BF4D-7F4B-889D-391309B9A20D}"/>
              </a:ext>
            </a:extLst>
          </p:cNvPr>
          <p:cNvSpPr/>
          <p:nvPr/>
        </p:nvSpPr>
        <p:spPr>
          <a:xfrm>
            <a:off x="3563888" y="1491047"/>
            <a:ext cx="648072" cy="279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23565-FFBD-BC47-9A6A-44C8B7C09943}"/>
              </a:ext>
            </a:extLst>
          </p:cNvPr>
          <p:cNvSpPr txBox="1"/>
          <p:nvPr/>
        </p:nvSpPr>
        <p:spPr>
          <a:xfrm>
            <a:off x="4763846" y="90293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how we run programs created in window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24108C-58A6-F448-AB49-FBAD741B9516}"/>
              </a:ext>
            </a:extLst>
          </p:cNvPr>
          <p:cNvCxnSpPr>
            <a:cxnSpLocks/>
          </p:cNvCxnSpPr>
          <p:nvPr/>
        </p:nvCxnSpPr>
        <p:spPr>
          <a:xfrm flipH="1">
            <a:off x="4211960" y="983699"/>
            <a:ext cx="551886" cy="54458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8D9F061-8BD6-874E-BE0C-A4895AA5E178}"/>
              </a:ext>
            </a:extLst>
          </p:cNvPr>
          <p:cNvSpPr/>
          <p:nvPr/>
        </p:nvSpPr>
        <p:spPr>
          <a:xfrm>
            <a:off x="1863372" y="2212845"/>
            <a:ext cx="432048" cy="3907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5A0C53F-28A7-F543-839C-E7DC934005DD}"/>
              </a:ext>
            </a:extLst>
          </p:cNvPr>
          <p:cNvSpPr/>
          <p:nvPr/>
        </p:nvSpPr>
        <p:spPr>
          <a:xfrm>
            <a:off x="8091612" y="2273702"/>
            <a:ext cx="432048" cy="3907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B7691BF-114F-9941-9F3B-84ABC0584697}"/>
              </a:ext>
            </a:extLst>
          </p:cNvPr>
          <p:cNvSpPr/>
          <p:nvPr/>
        </p:nvSpPr>
        <p:spPr>
          <a:xfrm>
            <a:off x="5715420" y="696759"/>
            <a:ext cx="298088" cy="2696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91570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BDE0CD8-4696-4F7F-9671-5D494548C863}"/>
              </a:ext>
            </a:extLst>
          </p:cNvPr>
          <p:cNvGrpSpPr/>
          <p:nvPr/>
        </p:nvGrpSpPr>
        <p:grpSpPr>
          <a:xfrm>
            <a:off x="459651" y="1291930"/>
            <a:ext cx="8194338" cy="4403428"/>
            <a:chOff x="1007585" y="897780"/>
            <a:chExt cx="10102105" cy="5428613"/>
          </a:xfrm>
        </p:grpSpPr>
        <p:pic>
          <p:nvPicPr>
            <p:cNvPr id="9" name="Content Placeholder 4" descr="A screenshot of an IDLE Shell">
              <a:extLst>
                <a:ext uri="{FF2B5EF4-FFF2-40B4-BE49-F238E27FC236}">
                  <a16:creationId xmlns:a16="http://schemas.microsoft.com/office/drawing/2014/main" id="{6CDAA9CA-9D12-4672-93D1-51E047DE7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585" y="897780"/>
              <a:ext cx="4921265" cy="5428613"/>
            </a:xfrm>
            <a:prstGeom prst="rect">
              <a:avLst/>
            </a:prstGeom>
          </p:spPr>
        </p:pic>
        <p:pic>
          <p:nvPicPr>
            <p:cNvPr id="10" name="Picture 9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8026923B-2D3B-4EDD-937F-D2AF85A32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6871" y="897780"/>
              <a:ext cx="4962819" cy="5428613"/>
            </a:xfrm>
            <a:prstGeom prst="rect">
              <a:avLst/>
            </a:prstGeom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D50F8B28-A155-EA43-BECF-46B78F3E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857" y="275706"/>
            <a:ext cx="5529263" cy="742950"/>
          </a:xfrm>
        </p:spPr>
        <p:txBody>
          <a:bodyPr/>
          <a:lstStyle/>
          <a:p>
            <a:r>
              <a:rPr lang="en-US" dirty="0"/>
              <a:t>If you do have Python installed…</a:t>
            </a:r>
          </a:p>
        </p:txBody>
      </p:sp>
    </p:spTree>
    <p:extLst>
      <p:ext uri="{BB962C8B-B14F-4D97-AF65-F5344CB8AC3E}">
        <p14:creationId xmlns:p14="http://schemas.microsoft.com/office/powerpoint/2010/main" val="86416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7165116" cy="604370"/>
          </a:xfrm>
        </p:spPr>
        <p:txBody>
          <a:bodyPr/>
          <a:lstStyle/>
          <a:p>
            <a:r>
              <a:rPr lang="en-GB" sz="2000" dirty="0"/>
              <a:t>Common Concepts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2031C-F090-4D3C-ABE1-63699C733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347" y="1658888"/>
            <a:ext cx="6055779" cy="354022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Sequencing of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Syntax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13276-DA5D-48FB-B203-2289DFFA78C6}"/>
              </a:ext>
            </a:extLst>
          </p:cNvPr>
          <p:cNvGrpSpPr/>
          <p:nvPr/>
        </p:nvGrpSpPr>
        <p:grpSpPr>
          <a:xfrm>
            <a:off x="395288" y="5898951"/>
            <a:ext cx="2862028" cy="523528"/>
            <a:chOff x="611560" y="5369024"/>
            <a:chExt cx="6883509" cy="1259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4F6A15-7B24-4CA4-B3C8-CD85776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11ABF6-D0AE-400E-8804-EB18B088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2CA02FE-6DC1-4AE2-A304-94AB7C082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8760" y="332656"/>
            <a:ext cx="13059082" cy="73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1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4356577" y="1398429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Output</a:t>
            </a:r>
            <a:endParaRPr lang="en-GB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C436F6-B42F-49A9-B799-000E7FB1B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38" y="1518945"/>
            <a:ext cx="3671094" cy="40846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3BE6DE-13FC-40D2-ABF9-9611EB1C1817}"/>
              </a:ext>
            </a:extLst>
          </p:cNvPr>
          <p:cNvSpPr/>
          <p:nvPr/>
        </p:nvSpPr>
        <p:spPr>
          <a:xfrm>
            <a:off x="4377626" y="210416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display information on screen in Python we use the “Print” function.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“dumb”. If you want it to print some output you have to tell it explicitly.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Unless it’s an error (you’ll find this out quick no doubt!)</a:t>
            </a:r>
          </a:p>
        </p:txBody>
      </p:sp>
    </p:spTree>
    <p:extLst>
      <p:ext uri="{BB962C8B-B14F-4D97-AF65-F5344CB8AC3E}">
        <p14:creationId xmlns:p14="http://schemas.microsoft.com/office/powerpoint/2010/main" val="3912262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212391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Why are you here?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C1148B-18FB-4911-AABC-3F406B659B3F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6127497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Why did you decide to take this course?</a:t>
            </a:r>
            <a:endParaRPr lang="en-US" sz="2000" b="1" dirty="0"/>
          </a:p>
          <a:p>
            <a:pPr lvl="1"/>
            <a:endParaRPr lang="en-US" sz="2000" b="1" dirty="0"/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What do you hope to get out of the course?</a:t>
            </a:r>
          </a:p>
          <a:p>
            <a:pPr lvl="1"/>
            <a:endParaRPr lang="en-US" sz="2000" b="1" dirty="0"/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How did you find out about the course?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3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224864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4267363" y="1490621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Input</a:t>
            </a:r>
            <a:endParaRPr lang="en-GB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3BE6DE-13FC-40D2-ABF9-9611EB1C1817}"/>
              </a:ext>
            </a:extLst>
          </p:cNvPr>
          <p:cNvSpPr/>
          <p:nvPr/>
        </p:nvSpPr>
        <p:spPr>
          <a:xfrm>
            <a:off x="4259288" y="2067555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gather information from the keyboard into Python we use the “Input” function.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“dumb”. If you want it to gather some information you have to explicitly tell it.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4C93AF-6774-429D-B758-A8CCB541E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74" y="1557338"/>
            <a:ext cx="3542820" cy="39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1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CF16F8-0B3C-4C3C-9EE2-970A534D8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61" y="1676503"/>
            <a:ext cx="3662782" cy="4069759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70113" y="1599026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Variables: Declaring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62038" y="217596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Variables are SUPER useful in coding.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They are used to store information somewhere for later use.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DUMB. Unless you tell it to store the information you give it somewhere, guess what it won’t!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792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Variables: Retrieving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access the contents of a variable later we refer to the variable name.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won’t always be printing the variable contents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D51B85-0796-493A-8F85-C0B7B44BD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54" y="1577970"/>
            <a:ext cx="3526356" cy="392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String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Types are another SUPER useful and commonly used concept in coding.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I’ll show you </a:t>
            </a:r>
            <a:r>
              <a:rPr lang="en-US" b="1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data types today but there are many more.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First up is the </a:t>
            </a:r>
            <a:r>
              <a:rPr lang="en-US" b="1" dirty="0">
                <a:solidFill>
                  <a:schemeClr val="bg1"/>
                </a:solidFill>
              </a:rPr>
              <a:t>String</a:t>
            </a:r>
            <a:r>
              <a:rPr lang="en-US" dirty="0">
                <a:solidFill>
                  <a:schemeClr val="bg1"/>
                </a:solidFill>
              </a:rPr>
              <a:t> data type.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String </a:t>
            </a:r>
            <a:r>
              <a:rPr lang="en-US" dirty="0">
                <a:solidFill>
                  <a:schemeClr val="bg1"/>
                </a:solidFill>
              </a:rPr>
              <a:t> is just a string of characters.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 here we are declaring a variable of type </a:t>
            </a:r>
            <a:r>
              <a:rPr lang="en-US" b="1" dirty="0">
                <a:solidFill>
                  <a:schemeClr val="bg1"/>
                </a:solidFill>
              </a:rPr>
              <a:t>str </a:t>
            </a:r>
            <a:r>
              <a:rPr lang="en-US" dirty="0">
                <a:solidFill>
                  <a:schemeClr val="bg1"/>
                </a:solidFill>
              </a:rPr>
              <a:t>(short for string).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(You don’t have to name the variable “string” btw!)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C863BA-B64A-490B-8A7D-005687543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09" y="1555845"/>
            <a:ext cx="3781179" cy="420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70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276705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Integer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268630" y="2055387"/>
            <a:ext cx="4259142" cy="214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Next we have the </a:t>
            </a:r>
            <a:r>
              <a:rPr lang="en-US" b="1" dirty="0">
                <a:solidFill>
                  <a:schemeClr val="bg1"/>
                </a:solidFill>
              </a:rPr>
              <a:t>Integer</a:t>
            </a:r>
            <a:r>
              <a:rPr lang="en-US" dirty="0">
                <a:solidFill>
                  <a:schemeClr val="bg1"/>
                </a:solidFill>
              </a:rPr>
              <a:t> data type.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endParaRPr lang="en-US" dirty="0">
              <a:solidFill>
                <a:schemeClr val="bg1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An </a:t>
            </a:r>
            <a:r>
              <a:rPr lang="en-US" b="1" dirty="0">
                <a:solidFill>
                  <a:schemeClr val="bg1"/>
                </a:solidFill>
              </a:rPr>
              <a:t>Integer </a:t>
            </a:r>
            <a:r>
              <a:rPr lang="en-US" dirty="0">
                <a:solidFill>
                  <a:schemeClr val="bg1"/>
                </a:solidFill>
              </a:rPr>
              <a:t> is just a whole number 	e.g. 1, 2, 10, 100, 1000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endParaRPr lang="en-US" dirty="0">
              <a:solidFill>
                <a:schemeClr val="bg1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So here we are declaring a variable 	of type </a:t>
            </a:r>
            <a:r>
              <a:rPr lang="en-US" b="1" dirty="0">
                <a:solidFill>
                  <a:schemeClr val="bg1"/>
                </a:solidFill>
              </a:rPr>
              <a:t>int </a:t>
            </a:r>
            <a:r>
              <a:rPr lang="en-US" dirty="0">
                <a:solidFill>
                  <a:schemeClr val="bg1"/>
                </a:solidFill>
              </a:rPr>
              <a:t>(short for integer)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70A915-650E-4809-AC89-0F06A14C4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849" y="1366020"/>
            <a:ext cx="4124933" cy="45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26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Boolean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Finally (for today) we have the </a:t>
            </a:r>
            <a:r>
              <a:rPr lang="en-US" b="1" dirty="0">
                <a:solidFill>
                  <a:schemeClr val="bg1"/>
                </a:solidFill>
              </a:rPr>
              <a:t>Boolean </a:t>
            </a:r>
            <a:r>
              <a:rPr lang="en-US" dirty="0">
                <a:solidFill>
                  <a:schemeClr val="bg1"/>
                </a:solidFill>
              </a:rPr>
              <a:t>data type.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 Boolean </a:t>
            </a:r>
            <a:r>
              <a:rPr lang="en-US" dirty="0">
                <a:solidFill>
                  <a:schemeClr val="bg1"/>
                </a:solidFill>
              </a:rPr>
              <a:t>either </a:t>
            </a:r>
            <a:r>
              <a:rPr lang="en-US" b="1" dirty="0">
                <a:solidFill>
                  <a:schemeClr val="bg1"/>
                </a:solidFill>
              </a:rPr>
              <a:t>True </a:t>
            </a:r>
            <a:r>
              <a:rPr lang="en-US" dirty="0">
                <a:solidFill>
                  <a:schemeClr val="bg1"/>
                </a:solidFill>
              </a:rPr>
              <a:t>or </a:t>
            </a:r>
            <a:r>
              <a:rPr lang="en-US" b="1" dirty="0">
                <a:solidFill>
                  <a:schemeClr val="bg1"/>
                </a:solidFill>
              </a:rPr>
              <a:t>False </a:t>
            </a:r>
            <a:r>
              <a:rPr lang="en-US" dirty="0">
                <a:solidFill>
                  <a:schemeClr val="bg1"/>
                </a:solidFill>
              </a:rPr>
              <a:t>and nothing else!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 here we are declaring a variable of type </a:t>
            </a:r>
            <a:r>
              <a:rPr lang="en-US" b="1" dirty="0">
                <a:solidFill>
                  <a:schemeClr val="bg1"/>
                </a:solidFill>
              </a:rPr>
              <a:t>bool</a:t>
            </a:r>
            <a:r>
              <a:rPr lang="en-US" dirty="0">
                <a:solidFill>
                  <a:schemeClr val="bg1"/>
                </a:solidFill>
              </a:rPr>
              <a:t> (short for Boolean)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48F159-418B-4C20-9A62-F4C0113378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409"/>
          <a:stretch/>
        </p:blipFill>
        <p:spPr>
          <a:xfrm>
            <a:off x="395536" y="1571550"/>
            <a:ext cx="3886779" cy="300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50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Dealing with Errors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Errors are annoying!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Errors are frustrating!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Errors are common!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You’ll get used to them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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Here we have two common errors you might experience today. 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My name will not be in your error!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READ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the errors and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THINK!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What could be causing it?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08210-2131-4C8E-8A0C-6B95CC729A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935"/>
          <a:stretch/>
        </p:blipFill>
        <p:spPr>
          <a:xfrm>
            <a:off x="416124" y="1549317"/>
            <a:ext cx="3816771" cy="310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08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Creating Programs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Once you have tried some code out in the Shell you will want to be able to write your first program.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 the IDLE menu above the Shell window click on “File” the “New File”.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6E63A9-1837-460D-A47F-825E4778B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44" y="1579043"/>
            <a:ext cx="3675700" cy="421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96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Creating Programs</a:t>
            </a: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449B77-BC82-4071-A279-02DE6D7E8517}"/>
              </a:ext>
            </a:extLst>
          </p:cNvPr>
          <p:cNvGrpSpPr/>
          <p:nvPr/>
        </p:nvGrpSpPr>
        <p:grpSpPr>
          <a:xfrm>
            <a:off x="397798" y="2101592"/>
            <a:ext cx="6658584" cy="3596197"/>
            <a:chOff x="539552" y="2101592"/>
            <a:chExt cx="6658584" cy="359619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1EC9DEE-F071-4E49-9434-E4C8D1147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552" y="2101592"/>
              <a:ext cx="6658584" cy="3596197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A43A0-B152-45A0-8F02-032C0FF533E6}"/>
                </a:ext>
              </a:extLst>
            </p:cNvPr>
            <p:cNvSpPr/>
            <p:nvPr/>
          </p:nvSpPr>
          <p:spPr>
            <a:xfrm>
              <a:off x="4139952" y="2488799"/>
              <a:ext cx="2808318" cy="26855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FF3A17-B4BD-4F36-8465-99EF5C0484D7}"/>
                </a:ext>
              </a:extLst>
            </p:cNvPr>
            <p:cNvSpPr txBox="1"/>
            <p:nvPr/>
          </p:nvSpPr>
          <p:spPr>
            <a:xfrm>
              <a:off x="4327946" y="3379304"/>
              <a:ext cx="2138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A26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program code</a:t>
              </a:r>
            </a:p>
            <a:p>
              <a:pPr algn="ctr"/>
              <a:r>
                <a:rPr lang="en-US" dirty="0">
                  <a:solidFill>
                    <a:srgbClr val="0A26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will go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1423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Running the Program</a:t>
            </a:r>
            <a:endParaRPr lang="en-GB" kern="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BD0862-B555-7746-A90B-ADB76FE80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488" y="2056143"/>
            <a:ext cx="6230754" cy="367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38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5CBA12-08F6-449C-BEE2-56FA54C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818" y="1431451"/>
            <a:ext cx="2441998" cy="95246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FACEBOOK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205F06-5BF4-44A9-AC79-AFF011243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818" y="2166252"/>
            <a:ext cx="2699779" cy="4024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6FD61C-0330-424E-81F3-CA2AA6EF9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2588056"/>
            <a:ext cx="3528392" cy="2965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630C385-7EF5-48DD-AA63-AE8705422AAC}"/>
              </a:ext>
            </a:extLst>
          </p:cNvPr>
          <p:cNvSpPr txBox="1">
            <a:spLocks/>
          </p:cNvSpPr>
          <p:nvPr/>
        </p:nvSpPr>
        <p:spPr>
          <a:xfrm>
            <a:off x="281880" y="1418292"/>
            <a:ext cx="2441998" cy="952468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US" kern="0" dirty="0">
                <a:solidFill>
                  <a:schemeClr val="bg1"/>
                </a:solidFill>
              </a:rPr>
              <a:t>YOUR SITE</a:t>
            </a:r>
          </a:p>
        </p:txBody>
      </p:sp>
    </p:spTree>
    <p:extLst>
      <p:ext uri="{BB962C8B-B14F-4D97-AF65-F5344CB8AC3E}">
        <p14:creationId xmlns:p14="http://schemas.microsoft.com/office/powerpoint/2010/main" val="2834962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Code Comments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Imagine years from now, you are a wildly successful software developer working in Silicon Valley.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Someone asks you to refactor (change) some code you wrote years ago (today).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Wouldn’t it be useful if you left some comments for yourself to read to help you understand what you did all that time ago?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Code comments!!!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780067-3F25-BB41-9AEB-1EBB35C93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3" y="2133730"/>
            <a:ext cx="4098161" cy="249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28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398DEE-915A-7046-853C-42E1E1CD7535}"/>
              </a:ext>
            </a:extLst>
          </p:cNvPr>
          <p:cNvSpPr txBox="1"/>
          <p:nvPr/>
        </p:nvSpPr>
        <p:spPr>
          <a:xfrm>
            <a:off x="361506" y="180754"/>
            <a:ext cx="478655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Extra Challenge: </a:t>
            </a:r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Basic calculator</a:t>
            </a:r>
          </a:p>
          <a:p>
            <a:endParaRPr lang="en-GB" dirty="0"/>
          </a:p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3B88A-9293-344F-B761-96B293802727}"/>
              </a:ext>
            </a:extLst>
          </p:cNvPr>
          <p:cNvSpPr txBox="1"/>
          <p:nvPr/>
        </p:nvSpPr>
        <p:spPr>
          <a:xfrm>
            <a:off x="343217" y="2204864"/>
            <a:ext cx="97551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Must include code comments</a:t>
            </a:r>
          </a:p>
          <a:p>
            <a:endParaRPr lang="en-GB" sz="1400" b="1" dirty="0"/>
          </a:p>
          <a:p>
            <a:r>
              <a:rPr lang="en-GB" sz="1400" b="1" dirty="0"/>
              <a:t>Must accept user input (include a prompt)</a:t>
            </a:r>
          </a:p>
          <a:p>
            <a:endParaRPr lang="en-GB" sz="1400" b="1" dirty="0"/>
          </a:p>
          <a:p>
            <a:r>
              <a:rPr lang="en-GB" sz="1400" b="1" dirty="0"/>
              <a:t>Must store input in a variable</a:t>
            </a:r>
          </a:p>
          <a:p>
            <a:endParaRPr lang="en-GB" sz="1400" b="1" dirty="0"/>
          </a:p>
          <a:p>
            <a:r>
              <a:rPr lang="en-GB" sz="1400" b="1" dirty="0"/>
              <a:t>Must be able to accept whole numbers e.g. (21,100,1000)</a:t>
            </a:r>
          </a:p>
          <a:p>
            <a:endParaRPr lang="en-GB" sz="1400" b="1" dirty="0"/>
          </a:p>
          <a:p>
            <a:r>
              <a:rPr lang="en-GB" sz="1400" b="1" dirty="0"/>
              <a:t>Must be able to add two whole numbers together</a:t>
            </a:r>
          </a:p>
          <a:p>
            <a:endParaRPr lang="en-GB" sz="1400" b="1" dirty="0"/>
          </a:p>
          <a:p>
            <a:r>
              <a:rPr lang="en-GB" sz="1400" b="1" dirty="0"/>
              <a:t>Must be able to print the sum of the two numbers that were input</a:t>
            </a:r>
          </a:p>
          <a:p>
            <a:endParaRPr lang="en-GB" sz="1400" b="1" dirty="0"/>
          </a:p>
          <a:p>
            <a:r>
              <a:rPr lang="en-GB" sz="1400" b="1" dirty="0"/>
              <a:t>Must include a message along with the sum of the numbers e.g. “The sum of x plus x is: y”</a:t>
            </a:r>
          </a:p>
          <a:p>
            <a:endParaRPr lang="en-GB" sz="1400" b="1" dirty="0"/>
          </a:p>
          <a:p>
            <a:endParaRPr lang="en-GB" sz="1400" b="1" dirty="0"/>
          </a:p>
          <a:p>
            <a:endParaRPr lang="en-GB" sz="1100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075200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B5FE99-6147-0248-8AFC-3B46A766458B}"/>
              </a:ext>
            </a:extLst>
          </p:cNvPr>
          <p:cNvSpPr txBox="1"/>
          <p:nvPr/>
        </p:nvSpPr>
        <p:spPr>
          <a:xfrm>
            <a:off x="361506" y="180754"/>
            <a:ext cx="572266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Extra Extra Challenge: </a:t>
            </a:r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Password checker</a:t>
            </a:r>
          </a:p>
          <a:p>
            <a:endParaRPr lang="en-GB" dirty="0"/>
          </a:p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99B4F-6651-ED4C-A2DB-91621A9B0DDE}"/>
              </a:ext>
            </a:extLst>
          </p:cNvPr>
          <p:cNvSpPr txBox="1"/>
          <p:nvPr/>
        </p:nvSpPr>
        <p:spPr>
          <a:xfrm>
            <a:off x="361507" y="2333685"/>
            <a:ext cx="649568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Must be commented (both single line comments and multi-line comments)</a:t>
            </a:r>
          </a:p>
          <a:p>
            <a:endParaRPr lang="en-GB" sz="1400" b="1" dirty="0"/>
          </a:p>
          <a:p>
            <a:r>
              <a:rPr lang="en-GB" sz="1400" b="1" dirty="0"/>
              <a:t>Must accept user name as input (include a prompt)</a:t>
            </a:r>
          </a:p>
          <a:p>
            <a:endParaRPr lang="en-GB" sz="1400" b="1" dirty="0"/>
          </a:p>
          <a:p>
            <a:r>
              <a:rPr lang="en-GB" sz="1400" b="1" dirty="0"/>
              <a:t>Must accept password as input (include a prompt)</a:t>
            </a:r>
          </a:p>
          <a:p>
            <a:endParaRPr lang="en-GB" sz="1400" b="1" dirty="0"/>
          </a:p>
          <a:p>
            <a:r>
              <a:rPr lang="en-GB" sz="1400" b="1" dirty="0"/>
              <a:t>Must use if condition to check if password is correct</a:t>
            </a:r>
          </a:p>
          <a:p>
            <a:endParaRPr lang="en-GB" sz="1400" b="1" dirty="0"/>
          </a:p>
          <a:p>
            <a:r>
              <a:rPr lang="en-GB" sz="1400" b="1" dirty="0"/>
              <a:t>If password is correct print out something e.g. “Password is correct!”</a:t>
            </a:r>
          </a:p>
          <a:p>
            <a:endParaRPr lang="en-GB" sz="1400" b="1" dirty="0"/>
          </a:p>
          <a:p>
            <a:r>
              <a:rPr lang="en-GB" sz="1400" b="1" dirty="0"/>
              <a:t>If password is incorrect print out something e.g. “Password is incorrect!”</a:t>
            </a:r>
          </a:p>
          <a:p>
            <a:endParaRPr lang="en-GB" sz="1400" b="1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58367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32656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have you learned?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C1148B-18FB-4911-AABC-3F406B659B3F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7098625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Where and how code is used in the real world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What coding languages are available and what they are 	used for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How to use the Python programming language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You will get to know some common, foundation level 	concepts that apply in most programming language</a:t>
            </a:r>
          </a:p>
          <a:p>
            <a:pPr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Some common coding concepts such as: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Input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Output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Variables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Data Types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Dealing with errors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22607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1880" y="1429350"/>
            <a:ext cx="3783732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Digital Badges</a:t>
            </a:r>
            <a:br>
              <a:rPr lang="en-GB" kern="0" dirty="0"/>
            </a:br>
            <a:br>
              <a:rPr lang="en-US" kern="0" dirty="0"/>
            </a:br>
            <a:endParaRPr lang="en-GB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1F7A5E-187F-4843-9AB1-97266DBC428F}"/>
              </a:ext>
            </a:extLst>
          </p:cNvPr>
          <p:cNvSpPr/>
          <p:nvPr/>
        </p:nvSpPr>
        <p:spPr>
          <a:xfrm>
            <a:off x="-155727" y="2034601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GB" dirty="0">
                <a:solidFill>
                  <a:schemeClr val="bg1"/>
                </a:solidFill>
              </a:rPr>
              <a:t>All of the Coding 101/102/103 courses come with a Digital Badge which confirms attendance and contains information on the subjects studied today.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</a:rPr>
              <a:t>You will receive an email shortly asking you to register if you want to receive your badge.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</a:rPr>
              <a:t>If you do not want to receive a badge then please ignore/delete the email.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F947251-13BF-4A4D-9CB6-012F1B57B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080" y="1554937"/>
            <a:ext cx="3082900" cy="305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11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1880" y="1429350"/>
            <a:ext cx="3783732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>
                <a:solidFill>
                  <a:schemeClr val="bg1"/>
                </a:solidFill>
              </a:rPr>
              <a:t>Next Steps</a:t>
            </a:r>
            <a:br>
              <a:rPr lang="en-GB" kern="0"/>
            </a:br>
            <a:br>
              <a:rPr lang="en-US" kern="0"/>
            </a:br>
            <a:endParaRPr lang="en-GB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6C5C2-D4D8-4D66-8C86-884E54607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1844824"/>
            <a:ext cx="3269855" cy="32698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1F7A5E-187F-4843-9AB1-97266DBC428F}"/>
              </a:ext>
            </a:extLst>
          </p:cNvPr>
          <p:cNvSpPr/>
          <p:nvPr/>
        </p:nvSpPr>
        <p:spPr>
          <a:xfrm>
            <a:off x="322870" y="2325589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Coding102 </a:t>
            </a:r>
            <a:r>
              <a:rPr lang="en-US" dirty="0">
                <a:solidFill>
                  <a:schemeClr val="bg1"/>
                </a:solidFill>
              </a:rPr>
              <a:t>– Part 2 (of course!)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Free online resources: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www.codeacademy.com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www.sololearn.com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https://realpython.com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https://automatetheboringstuff.com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489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4212" y="1330704"/>
            <a:ext cx="1944216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br>
              <a:rPr lang="en-GB" kern="0" dirty="0"/>
            </a:br>
            <a:br>
              <a:rPr lang="en-US" kern="0" dirty="0"/>
            </a:br>
            <a:endParaRPr lang="en-GB" kern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160D79B-A580-4BF2-89DF-5EE11A25E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2819823"/>
            <a:ext cx="8029212" cy="3540223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Your feedback </a:t>
            </a:r>
            <a:endParaRPr lang="en-GB" sz="18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23E73-6AB0-4739-8A77-940A5D26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012" y="71080"/>
            <a:ext cx="3426249" cy="3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9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9" y="280106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would you rather do?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1B4462-509D-4004-8245-7019BD148E9D}"/>
              </a:ext>
            </a:extLst>
          </p:cNvPr>
          <p:cNvGrpSpPr/>
          <p:nvPr/>
        </p:nvGrpSpPr>
        <p:grpSpPr>
          <a:xfrm>
            <a:off x="413661" y="2132855"/>
            <a:ext cx="8135839" cy="2407450"/>
            <a:chOff x="413661" y="2132855"/>
            <a:chExt cx="10305604" cy="30494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330F4D-F6C5-45E4-88D3-00EAA195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7937" y="2132856"/>
              <a:ext cx="5421328" cy="304949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513C9BB-E8AB-461C-B202-565DA041B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661" y="2132855"/>
              <a:ext cx="4284869" cy="3049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61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What will you learn?</a:t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30F3F1D-6707-4D5B-80B7-B042FD32CB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80" y="1982531"/>
            <a:ext cx="8029212" cy="354022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Where and how code is used in the real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What coding languages are available and what they are used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How to use the Python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You will get to know some common, foundation level concepts that apply in most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Some common coding concepts such as: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Input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Output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Variables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Data Types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Dealing with errors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218280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dirty="0">
                <a:solidFill>
                  <a:schemeClr val="bg1"/>
                </a:solidFill>
              </a:rPr>
              <a:t>Why should you learn?</a:t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56CE41-E8A5-4580-A596-C36003F14858}"/>
              </a:ext>
            </a:extLst>
          </p:cNvPr>
          <p:cNvGrpSpPr/>
          <p:nvPr/>
        </p:nvGrpSpPr>
        <p:grpSpPr>
          <a:xfrm>
            <a:off x="436614" y="1978025"/>
            <a:ext cx="8416361" cy="2782873"/>
            <a:chOff x="436614" y="1978025"/>
            <a:chExt cx="10802579" cy="35718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E696A80-9EAB-4179-BE0D-DCF1AD9AC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614" y="1978025"/>
              <a:ext cx="8255000" cy="11557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F1FE930-47C1-4211-BAF6-F41582A4B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3746" y="2844800"/>
              <a:ext cx="3875447" cy="57785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0AB1314-B95B-4118-9918-67FC34219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5495" y="3724276"/>
              <a:ext cx="7772400" cy="101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97BE40E-0175-4939-8849-32752CB0B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3746" y="4533902"/>
              <a:ext cx="2693423" cy="10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60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dirty="0">
                <a:solidFill>
                  <a:schemeClr val="bg1"/>
                </a:solidFill>
              </a:rPr>
              <a:t>Code in the real world</a:t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810AA9-B559-412C-B9FC-5F35BBF2515B}"/>
              </a:ext>
            </a:extLst>
          </p:cNvPr>
          <p:cNvGrpSpPr/>
          <p:nvPr/>
        </p:nvGrpSpPr>
        <p:grpSpPr>
          <a:xfrm>
            <a:off x="427828" y="1863222"/>
            <a:ext cx="7744572" cy="3527421"/>
            <a:chOff x="427828" y="1863222"/>
            <a:chExt cx="8446118" cy="384695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ACF81D-186A-435F-BAAA-8CEAA418A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829" y="1863222"/>
              <a:ext cx="2524747" cy="168653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0D1E377-1828-40BB-96D6-E0EC37A2F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7828" y="3932587"/>
              <a:ext cx="2524745" cy="177619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076CB3-9F45-447A-A58A-323ED2B59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93689" y="1863222"/>
              <a:ext cx="2534405" cy="168653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4DD6234-6C49-4E71-8E77-541EE50E2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93688" y="3947225"/>
              <a:ext cx="2534403" cy="176295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C6EF2C0-0FB1-49B0-86BB-479849B2A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70225" y="1889826"/>
              <a:ext cx="2503720" cy="166247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2D9F6CC-9C68-4EF7-899C-034A341AC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70226" y="3925205"/>
              <a:ext cx="2503720" cy="1762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0860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5395562" cy="604370"/>
          </a:xfrm>
        </p:spPr>
        <p:txBody>
          <a:bodyPr/>
          <a:lstStyle/>
          <a:p>
            <a:r>
              <a:rPr lang="en-GB" dirty="0">
                <a:solidFill>
                  <a:srgbClr val="002060"/>
                </a:solidFill>
              </a:rPr>
              <a:t>What is a coding language?</a:t>
            </a:r>
            <a:br>
              <a:rPr lang="en-GB" dirty="0"/>
            </a:br>
            <a:br>
              <a:rPr lang="en-GB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13276-DA5D-48FB-B203-2289DFFA78C6}"/>
              </a:ext>
            </a:extLst>
          </p:cNvPr>
          <p:cNvGrpSpPr/>
          <p:nvPr/>
        </p:nvGrpSpPr>
        <p:grpSpPr>
          <a:xfrm>
            <a:off x="395288" y="5898951"/>
            <a:ext cx="2862028" cy="523528"/>
            <a:chOff x="611560" y="5369024"/>
            <a:chExt cx="6883509" cy="1259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4F6A15-7B24-4CA4-B3C8-CD85776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11ABF6-D0AE-400E-8804-EB18B088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  <p:sp>
        <p:nvSpPr>
          <p:cNvPr id="11" name="AutoShape 2" descr="Image result for geek talent logo">
            <a:extLst>
              <a:ext uri="{FF2B5EF4-FFF2-40B4-BE49-F238E27FC236}">
                <a16:creationId xmlns:a16="http://schemas.microsoft.com/office/drawing/2014/main" id="{88427D73-5908-4849-AA4C-D96F901BAB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528664" cy="252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368865F-2C03-4C88-A0BE-8C30ED53213D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7098625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GB" sz="2000" dirty="0"/>
              <a:t>There are many different coding languages out there and they are designed to be used for different purposes such as:</a:t>
            </a:r>
          </a:p>
          <a:p>
            <a:pPr indent="0">
              <a:buNone/>
            </a:pPr>
            <a:endParaRPr lang="en-GB" sz="2000" dirty="0"/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Website development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Creating desktop software e.g. Word, Excel and PowerPoint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Solving scientific problems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Analysing data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Mobile phone apps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Games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And many, many more…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3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21645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Web Development</a:t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07C911-6FE2-42F2-82CC-D0CC8F444993}"/>
              </a:ext>
            </a:extLst>
          </p:cNvPr>
          <p:cNvGrpSpPr/>
          <p:nvPr/>
        </p:nvGrpSpPr>
        <p:grpSpPr>
          <a:xfrm>
            <a:off x="395536" y="2251030"/>
            <a:ext cx="4006953" cy="2659712"/>
            <a:chOff x="395536" y="2251030"/>
            <a:chExt cx="4006953" cy="26597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8D25D9-1BFC-4AFD-A9ED-F82994115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36" y="2251030"/>
              <a:ext cx="1959745" cy="12930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C5FA0E-0371-494D-98AD-A4319CCA8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2744" y="2251030"/>
              <a:ext cx="1959745" cy="12930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4D7094-AC47-4B8D-9F93-303BFA6AA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536" y="3617714"/>
              <a:ext cx="1959746" cy="1293028"/>
            </a:xfrm>
            <a:prstGeom prst="rect">
              <a:avLst/>
            </a:prstGeom>
          </p:spPr>
        </p:pic>
      </p:grp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07818" y="1969029"/>
            <a:ext cx="4150064" cy="3540223"/>
          </a:xfrm>
        </p:spPr>
        <p:txBody>
          <a:bodyPr>
            <a:no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Work Packages: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HTML – Hyper Text Markup Language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Describes the structure and </a:t>
            </a:r>
          </a:p>
          <a:p>
            <a:r>
              <a:rPr lang="en-GB" sz="1600" dirty="0">
                <a:solidFill>
                  <a:schemeClr val="bg1"/>
                </a:solidFill>
              </a:rPr>
              <a:t>presentation of information on a web page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CSS – Cascading Style Sheets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Colours, layout, and fonts of a web page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JavaScript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Used mostly for user interaction </a:t>
            </a:r>
          </a:p>
          <a:p>
            <a:r>
              <a:rPr lang="en-GB" sz="1600" dirty="0">
                <a:solidFill>
                  <a:schemeClr val="bg1"/>
                </a:solidFill>
              </a:rPr>
              <a:t>e.g. buttons and menus</a:t>
            </a:r>
            <a:endParaRPr lang="en-US" sz="16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798195860"/>
      </p:ext>
    </p:extLst>
  </p:cSld>
  <p:clrMapOvr>
    <a:masterClrMapping/>
  </p:clrMapOvr>
</p:sld>
</file>

<file path=ppt/theme/theme1.xml><?xml version="1.0" encoding="utf-8"?>
<a:theme xmlns:a="http://schemas.openxmlformats.org/drawingml/2006/main" name="UOS_APPRENTICESHIPS_THEME_AW">
  <a:themeElements>
    <a:clrScheme name="APPRENTICESHIPS">
      <a:dk1>
        <a:srgbClr val="151A36"/>
      </a:dk1>
      <a:lt1>
        <a:srgbClr val="FFFFFF"/>
      </a:lt1>
      <a:dk2>
        <a:srgbClr val="E88D7F"/>
      </a:dk2>
      <a:lt2>
        <a:srgbClr val="E4E379"/>
      </a:lt2>
      <a:accent1>
        <a:srgbClr val="104171"/>
      </a:accent1>
      <a:accent2>
        <a:srgbClr val="E88D7F"/>
      </a:accent2>
      <a:accent3>
        <a:srgbClr val="6FBC9F"/>
      </a:accent3>
      <a:accent4>
        <a:srgbClr val="6F5091"/>
      </a:accent4>
      <a:accent5>
        <a:srgbClr val="0B99A5"/>
      </a:accent5>
      <a:accent6>
        <a:srgbClr val="66BCC0"/>
      </a:accent6>
      <a:hlink>
        <a:srgbClr val="66BCC0"/>
      </a:hlink>
      <a:folHlink>
        <a:srgbClr val="E4E37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oC Theme">
  <a:themeElements>
    <a:clrScheme name="Custom 1">
      <a:dk1>
        <a:srgbClr val="0B2637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C ppt template_v1.pptx" id="{185BE9AA-B846-4EE0-998B-0D336B170F18}" vid="{A3588317-56BF-464F-96C0-67BEE321D6F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UOS_APPRENTICESHIPS_THEME_AW</Template>
  <TotalTime>10645</TotalTime>
  <Words>1204</Words>
  <Application>Microsoft Macintosh PowerPoint</Application>
  <PresentationFormat>On-screen Show (4:3)</PresentationFormat>
  <Paragraphs>293</Paragraphs>
  <Slides>36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Calibri Light</vt:lpstr>
      <vt:lpstr>Lucida Grande</vt:lpstr>
      <vt:lpstr>Verdana</vt:lpstr>
      <vt:lpstr>Wingdings</vt:lpstr>
      <vt:lpstr>UOS_APPRENTICESHIPS_THEME_AW</vt:lpstr>
      <vt:lpstr>1_Custom Design</vt:lpstr>
      <vt:lpstr>2_Custom Design</vt:lpstr>
      <vt:lpstr>Custom Design</vt:lpstr>
      <vt:lpstr>IoC Theme</vt:lpstr>
      <vt:lpstr>PowerPoint Presentation</vt:lpstr>
      <vt:lpstr>Why are you here?</vt:lpstr>
      <vt:lpstr>FACEBOOK</vt:lpstr>
      <vt:lpstr>What would you rather do?</vt:lpstr>
      <vt:lpstr>PowerPoint Presentation</vt:lpstr>
      <vt:lpstr>PowerPoint Presentation</vt:lpstr>
      <vt:lpstr>PowerPoint Presentation</vt:lpstr>
      <vt:lpstr>What is a coding language?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you don’t have a University of Sunderland login…</vt:lpstr>
      <vt:lpstr>If you don’t have Python installed use this…</vt:lpstr>
      <vt:lpstr>PowerPoint Presentation</vt:lpstr>
      <vt:lpstr>If you do have Python installed…</vt:lpstr>
      <vt:lpstr>Common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have you learned?</vt:lpstr>
      <vt:lpstr>PowerPoint Presentation</vt:lpstr>
      <vt:lpstr>PowerPoint Presentation</vt:lpstr>
      <vt:lpstr>PowerPoint Presentation</vt:lpstr>
    </vt:vector>
  </TitlesOfParts>
  <Company>University of Sunderland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carolyn horrocks</dc:creator>
  <cp:lastModifiedBy>Gavin McClary</cp:lastModifiedBy>
  <cp:revision>287</cp:revision>
  <dcterms:created xsi:type="dcterms:W3CDTF">2017-02-07T15:58:06Z</dcterms:created>
  <dcterms:modified xsi:type="dcterms:W3CDTF">2019-10-22T14:03:55Z</dcterms:modified>
</cp:coreProperties>
</file>